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462" y="5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1F38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1F38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1F38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12191999" cy="685799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15615" y="772159"/>
            <a:ext cx="7160768" cy="5740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1F3863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74624" y="1741677"/>
            <a:ext cx="11642750" cy="3982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9/7/2023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654231"/>
            <a:ext cx="12190475" cy="620376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19040" y="1858213"/>
            <a:ext cx="2397760" cy="4686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900" spc="-145" dirty="0"/>
              <a:t>Деятельность</a:t>
            </a:r>
            <a:endParaRPr sz="2900"/>
          </a:p>
        </p:txBody>
      </p:sp>
      <p:sp>
        <p:nvSpPr>
          <p:cNvPr id="4" name="object 4"/>
          <p:cNvSpPr txBox="1"/>
          <p:nvPr/>
        </p:nvSpPr>
        <p:spPr>
          <a:xfrm>
            <a:off x="1972690" y="2670739"/>
            <a:ext cx="7490459" cy="222945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105"/>
              </a:spcBef>
            </a:pPr>
            <a:r>
              <a:rPr sz="3200" spc="-200" dirty="0" err="1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</a:t>
            </a:r>
            <a:r>
              <a:rPr lang="ru-RU" sz="3200" spc="-200" dirty="0" err="1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ссии</a:t>
            </a:r>
            <a:r>
              <a:rPr sz="3200" spc="-254" dirty="0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50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РСТ</a:t>
            </a:r>
            <a:r>
              <a:rPr sz="3200" spc="-240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00" dirty="0" err="1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lang="ru-RU" sz="3200" spc="-275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spc="-275" dirty="0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молодежному</a:t>
            </a:r>
            <a:r>
              <a:rPr sz="3200" spc="-270" dirty="0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3200" spc="-160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туризму</a:t>
            </a: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10"/>
              </a:spcBef>
            </a:pPr>
            <a:endParaRPr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 algn="ctr">
              <a:lnSpc>
                <a:spcPts val="2380"/>
              </a:lnSpc>
            </a:pPr>
            <a:r>
              <a:rPr lang="ru-RU" sz="2400" i="1" spc="-150" dirty="0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r>
              <a:rPr sz="2400" i="1" spc="-150" dirty="0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spc="-5" dirty="0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400" i="1" spc="-135" dirty="0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Котельников Кирилл Викторович</a:t>
            </a:r>
          </a:p>
          <a:p>
            <a:pPr marR="5080" algn="ctr">
              <a:lnSpc>
                <a:spcPts val="2380"/>
              </a:lnSpc>
            </a:pPr>
            <a:r>
              <a:rPr lang="ru-RU" sz="2400" i="1" spc="-150" dirty="0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ООО «АНКОР-</a:t>
            </a:r>
            <a:r>
              <a:rPr lang="ru-RU" sz="2400" i="1" spc="-150" dirty="0" err="1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тревел</a:t>
            </a:r>
            <a:r>
              <a:rPr lang="ru-RU" sz="2400" i="1" spc="-150" dirty="0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2400" i="1" spc="-150" dirty="0" smtClean="0">
              <a:solidFill>
                <a:srgbClr val="1F386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 algn="ctr">
              <a:lnSpc>
                <a:spcPts val="2380"/>
              </a:lnSpc>
            </a:pPr>
            <a:endParaRPr lang="en-US" sz="2400" i="1" spc="-150" dirty="0" smtClean="0">
              <a:solidFill>
                <a:srgbClr val="1F386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5080" algn="ctr">
              <a:lnSpc>
                <a:spcPts val="2380"/>
              </a:lnSpc>
            </a:pPr>
            <a:r>
              <a:rPr sz="2400" i="1" spc="-150" dirty="0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2022-202</a:t>
            </a:r>
            <a:r>
              <a:rPr sz="2400" i="1" spc="-5" dirty="0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sz="2400" i="1" spc="-335" dirty="0" smtClean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i="1" spc="-155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гг</a:t>
            </a:r>
            <a:r>
              <a:rPr sz="2400" i="1" spc="-5" dirty="0">
                <a:solidFill>
                  <a:srgbClr val="1F386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4669" y="1689607"/>
            <a:ext cx="10431780" cy="33489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ru-RU" spc="-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Комиссия по молодежному</a:t>
            </a:r>
            <a:r>
              <a:rPr spc="8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туризму</a:t>
            </a:r>
            <a:r>
              <a:rPr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Российского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союза</a:t>
            </a:r>
            <a:r>
              <a:rPr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туриндустрии</a:t>
            </a:r>
            <a:r>
              <a:rPr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</a:t>
            </a:r>
            <a:r>
              <a:rPr spc="8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</a:t>
            </a:r>
            <a:r>
              <a:rPr lang="ru-RU" spc="-3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иссия</a:t>
            </a:r>
            <a:r>
              <a:rPr spc="-3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spc="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4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lang="ru-RU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уроператоров</a:t>
            </a:r>
            <a:r>
              <a:rPr lang="ru-RU" spc="5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основной целью которых является развитие в России </a:t>
            </a:r>
            <a:r>
              <a:rPr lang="ru-RU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молодежного</a:t>
            </a:r>
            <a:r>
              <a:rPr spc="8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туризма</a:t>
            </a:r>
            <a:r>
              <a:rPr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700">
              <a:lnSpc>
                <a:spcPct val="100000"/>
              </a:lnSpc>
            </a:pPr>
            <a:r>
              <a:rPr spc="-1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Члены</a:t>
            </a:r>
            <a:r>
              <a:rPr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</a:t>
            </a:r>
            <a:r>
              <a:rPr lang="ru-RU" spc="-4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ссии</a:t>
            </a:r>
            <a:r>
              <a:rPr spc="6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spc="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пределах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своей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компетенции</a:t>
            </a:r>
            <a:r>
              <a:rPr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проводят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планомерную</a:t>
            </a:r>
            <a:r>
              <a:rPr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экспертную</a:t>
            </a:r>
            <a:r>
              <a:rPr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</a:t>
            </a:r>
            <a:r>
              <a:rPr spc="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</a:t>
            </a:r>
            <a:r>
              <a:rPr spc="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</a:t>
            </a:r>
            <a:r>
              <a:rPr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всех</a:t>
            </a:r>
            <a:r>
              <a:rPr lang="ru-RU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аспектов</a:t>
            </a:r>
            <a:r>
              <a:rPr spc="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отрасли</a:t>
            </a:r>
            <a:r>
              <a:rPr spc="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молодежного</a:t>
            </a:r>
            <a:r>
              <a:rPr spc="7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туризма,</a:t>
            </a:r>
            <a:r>
              <a:rPr spc="11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именно: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</a:pP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lang="ru-RU" spc="-2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Выявление общих особенностей турпродуктов, основными потребителями которых являются молодые люди возрастом от 14 до 35 лет</a:t>
            </a:r>
            <a:r>
              <a:rPr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lang="ru-RU"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устойчивого взаимодействия участников рынка молодежного туризма</a:t>
            </a:r>
            <a:r>
              <a:rPr spc="-4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pc="-1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</a:t>
            </a: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pc="4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нормативно-правовых</a:t>
            </a:r>
            <a:r>
              <a:rPr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</a:t>
            </a:r>
            <a:r>
              <a:rPr spc="7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</a:t>
            </a:r>
            <a:r>
              <a:rPr spc="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туристического</a:t>
            </a:r>
            <a:r>
              <a:rPr spc="9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рынка</a:t>
            </a:r>
            <a:r>
              <a:rPr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lang="ru-RU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молодежного туризма в субъектах Российской Федерации</a:t>
            </a:r>
            <a:r>
              <a:rPr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pc="-1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</a:t>
            </a:r>
            <a:r>
              <a:rPr lang="ru-RU" spc="-1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spc="1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потребительского</a:t>
            </a:r>
            <a:r>
              <a:rPr spc="5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спроса</a:t>
            </a:r>
            <a:r>
              <a:rPr spc="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spc="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внутренние</a:t>
            </a:r>
            <a:r>
              <a:rPr spc="9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2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туристические</a:t>
            </a:r>
            <a:r>
              <a:rPr spc="13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pc="-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поездки,</a:t>
            </a:r>
            <a:r>
              <a:rPr spc="6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молодежи и </a:t>
            </a:r>
            <a:r>
              <a:rPr lang="ru-RU" spc="-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</a:t>
            </a:r>
            <a:r>
              <a:rPr spc="-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88359" y="685800"/>
            <a:ext cx="4724400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200" spc="-10" dirty="0" err="1"/>
              <a:t>Задачи</a:t>
            </a:r>
            <a:r>
              <a:rPr sz="2200" spc="-85" dirty="0"/>
              <a:t> </a:t>
            </a:r>
            <a:r>
              <a:rPr sz="2200" spc="-15" dirty="0" err="1" smtClean="0"/>
              <a:t>Коми</a:t>
            </a:r>
            <a:r>
              <a:rPr lang="ru-RU" sz="2200" spc="-15" dirty="0" err="1" smtClean="0"/>
              <a:t>ссии</a:t>
            </a:r>
            <a:endParaRPr sz="2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20572" y="1259484"/>
            <a:ext cx="10152380" cy="4507003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5"/>
              </a:spcBef>
            </a:pPr>
            <a:r>
              <a:rPr lang="ru-RU"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ключевыми партнерами</a:t>
            </a:r>
            <a:r>
              <a:rPr b="1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41300" indent="-228600">
              <a:lnSpc>
                <a:spcPct val="100000"/>
              </a:lnSpc>
              <a:spcBef>
                <a:spcPts val="800"/>
              </a:spcBef>
              <a:buFont typeface="Wingdings"/>
              <a:buChar char=""/>
              <a:tabLst>
                <a:tab pos="241300" algn="l"/>
              </a:tabLst>
            </a:pPr>
            <a:r>
              <a:rPr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роведен</a:t>
            </a:r>
            <a:r>
              <a:rPr lang="ru-RU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ряд совещаний с представителями высших учебных заведений с целью формирования запроса от молодежи к рынку туристических услуг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241300" indent="-228600">
              <a:lnSpc>
                <a:spcPct val="100000"/>
              </a:lnSpc>
              <a:spcBef>
                <a:spcPts val="800"/>
              </a:spcBef>
              <a:buFont typeface="Wingdings"/>
              <a:buChar char=""/>
              <a:tabLst>
                <a:tab pos="241300" algn="l"/>
              </a:tabLst>
            </a:pPr>
            <a:r>
              <a:rPr lang="ru-RU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Ведется активная работа с АНО «Россия – страна возможностей», АНО «Больше, Чем Путешествие» и «Российское общество «Знание»;</a:t>
            </a:r>
          </a:p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241300" algn="l"/>
              </a:tabLst>
            </a:pPr>
            <a:r>
              <a:rPr lang="ru-RU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результате проделанной работы многие туроператоры Российского союза туриндустрии смогли поучаствовать в различных проектах данных организаций, а высокие критерии к качеству оказываемых услуг и их наполнению, безусловно, дали хороший стимул в совершенствовании и обновлении туристского продукта для сегмента молодежного туризма.</a:t>
            </a:r>
          </a:p>
          <a:p>
            <a:pPr marL="241300" indent="-228600">
              <a:lnSpc>
                <a:spcPct val="100000"/>
              </a:lnSpc>
              <a:spcBef>
                <a:spcPts val="800"/>
              </a:spcBef>
              <a:buFont typeface="Wingdings"/>
              <a:buChar char=""/>
              <a:tabLst>
                <a:tab pos="241300" algn="l"/>
              </a:tabLst>
            </a:pPr>
            <a:r>
              <a:rPr lang="ru-RU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Работа в рамках конкурсной системы оказания туристских услуг;</a:t>
            </a:r>
          </a:p>
          <a:p>
            <a:pPr marL="12700">
              <a:lnSpc>
                <a:spcPct val="100000"/>
              </a:lnSpc>
              <a:spcBef>
                <a:spcPts val="800"/>
              </a:spcBef>
              <a:tabLst>
                <a:tab pos="241300" algn="l"/>
              </a:tabLst>
            </a:pPr>
            <a:r>
              <a:rPr lang="ru-RU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данный момент произошел ряд изменений в методах выхода на конкурсы, в основном стала использоваться тендерная система, что добавило проблем и задач перед рынком. Работа по оптимизации данной системы ведется по сей день и будет продолжаться, ибо проекты зарекомендовали себя хорошо, и многие туроператоры хотят продолжать работать с данными организациями.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71800" y="685800"/>
            <a:ext cx="6248399" cy="35201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sz="2200" spc="-5" dirty="0" err="1"/>
              <a:t>Мероприятия</a:t>
            </a:r>
            <a:r>
              <a:rPr sz="2200" spc="-15" dirty="0"/>
              <a:t> </a:t>
            </a:r>
            <a:r>
              <a:rPr sz="2200" spc="-15" dirty="0" err="1" smtClean="0"/>
              <a:t>Коми</a:t>
            </a:r>
            <a:r>
              <a:rPr lang="ru-RU" sz="2200" spc="-15" dirty="0" err="1" smtClean="0"/>
              <a:t>ссии</a:t>
            </a:r>
            <a:r>
              <a:rPr sz="2200" spc="5" dirty="0" smtClean="0"/>
              <a:t> </a:t>
            </a:r>
            <a:r>
              <a:rPr sz="2200" dirty="0"/>
              <a:t>в</a:t>
            </a:r>
            <a:r>
              <a:rPr sz="2200" spc="-20" dirty="0"/>
              <a:t> </a:t>
            </a:r>
            <a:r>
              <a:rPr sz="2200" spc="-5" dirty="0" smtClean="0"/>
              <a:t>2022</a:t>
            </a:r>
            <a:r>
              <a:rPr lang="ru-RU" sz="2200" spc="-5" dirty="0" smtClean="0"/>
              <a:t>-2023</a:t>
            </a:r>
            <a:r>
              <a:rPr sz="2200" spc="-15" dirty="0" smtClean="0"/>
              <a:t> </a:t>
            </a:r>
            <a:r>
              <a:rPr sz="2200" spc="-5" dirty="0" err="1" smtClean="0"/>
              <a:t>год</a:t>
            </a:r>
            <a:r>
              <a:rPr lang="ru-RU" sz="2200" spc="-5" dirty="0" smtClean="0"/>
              <a:t>ах</a:t>
            </a:r>
            <a:endParaRPr sz="2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99028" y="503828"/>
            <a:ext cx="5012944" cy="102912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ru-RU" sz="2200" spc="-10" dirty="0"/>
              <a:t>Деятельность комиссии по взаимодействию с действующими и потенциальными членами РСТ</a:t>
            </a:r>
            <a:endParaRPr sz="22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20572" y="1828799"/>
            <a:ext cx="2941828" cy="45186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72972" y="1882526"/>
            <a:ext cx="263702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spc="-2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 рабочий чат туроператоров по молодежному туризму, что поспособствовало более оперативно получать сведения о проблемах и их решениях в сфере молодежного туризма, а также вовлекать в реализуемые и планируемые к реализации проекты новых </a:t>
            </a:r>
            <a:r>
              <a:rPr lang="ru-RU" sz="20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34586" y="1828800"/>
            <a:ext cx="2941828" cy="45186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86986" y="2344190"/>
            <a:ext cx="263702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Ведется работа с Комитетами и Комиссиями РСТ по вопросам развития нормативно-правовой базы, в особенности, развития правовых основ для повышения качества предоставления услуг для молодежи.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48600" y="1818786"/>
            <a:ext cx="2941828" cy="45286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8001000" y="2651966"/>
            <a:ext cx="263702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Привлечение новых членов в Комиссию РСТ по молодежному туризму, в том числе посредством взаимодействия с представителями высших учебных заведений.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756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43000" y="1371600"/>
            <a:ext cx="10134600" cy="2393604"/>
          </a:xfrm>
          <a:prstGeom prst="rect">
            <a:avLst/>
          </a:prstGeom>
        </p:spPr>
        <p:txBody>
          <a:bodyPr vert="horz" wrap="square" lIns="0" tIns="114935" rIns="0" bIns="0" rtlCol="0">
            <a:spAutoFit/>
          </a:bodyPr>
          <a:lstStyle/>
          <a:p>
            <a:pPr marL="412750" indent="-400050">
              <a:lnSpc>
                <a:spcPct val="100000"/>
              </a:lnSpc>
              <a:spcBef>
                <a:spcPts val="905"/>
              </a:spcBef>
              <a:buFont typeface="+mj-lt"/>
              <a:buAutoNum type="romanUcPeriod"/>
            </a:pPr>
            <a:r>
              <a:rPr lang="ru-RU" sz="2000" spc="-1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47м заседании выездного совещания комитета Государственной Думы РФ по молодежной политике;</a:t>
            </a:r>
          </a:p>
          <a:p>
            <a:pPr marL="412750" indent="-400050">
              <a:lnSpc>
                <a:spcPct val="100000"/>
              </a:lnSpc>
              <a:spcBef>
                <a:spcPts val="905"/>
              </a:spcBef>
              <a:buFont typeface="+mj-lt"/>
              <a:buAutoNum type="romanUcPeriod"/>
            </a:pPr>
            <a:r>
              <a:rPr lang="ru-RU" sz="20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молодежном арт-фестивале «Таврида Арт», Республика Крым, 2023 г</a:t>
            </a:r>
            <a:r>
              <a:rPr lang="ru-RU" sz="20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spc="-2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2750" indent="-400050">
              <a:lnSpc>
                <a:spcPct val="100000"/>
              </a:lnSpc>
              <a:spcBef>
                <a:spcPts val="905"/>
              </a:spcBef>
              <a:buFont typeface="+mj-lt"/>
              <a:buAutoNum type="romanUcPeriod"/>
            </a:pPr>
            <a:r>
              <a:rPr lang="ru-RU" sz="20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форуме «Маевка. Больше, чем путешествие», г. Пятигорск, 2023 г.</a:t>
            </a:r>
          </a:p>
          <a:p>
            <a:pPr marL="412750" indent="-400050">
              <a:lnSpc>
                <a:spcPct val="100000"/>
              </a:lnSpc>
              <a:spcBef>
                <a:spcPts val="905"/>
              </a:spcBef>
              <a:buFont typeface="+mj-lt"/>
              <a:buAutoNum type="romanUcPeriod"/>
            </a:pPr>
            <a:r>
              <a:rPr lang="ru-RU" sz="20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деятельности молодежного форума «</a:t>
            </a:r>
            <a:r>
              <a:rPr lang="ru-RU" sz="2000" spc="-25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iВолга</a:t>
            </a:r>
            <a:r>
              <a:rPr lang="ru-RU" sz="2000" spc="-25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г. Самара, 2023 г.</a:t>
            </a:r>
          </a:p>
          <a:p>
            <a:pPr marL="412750" indent="-400050">
              <a:lnSpc>
                <a:spcPct val="100000"/>
              </a:lnSpc>
              <a:spcBef>
                <a:spcPts val="905"/>
              </a:spcBef>
              <a:buFont typeface="+mj-lt"/>
              <a:buAutoNum type="romanUcPeriod"/>
            </a:pPr>
            <a:endParaRPr lang="ru-RU" spc="-25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705862" y="457200"/>
            <a:ext cx="6971538" cy="32124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ru-RU" sz="2000" spc="-5" dirty="0" smtClean="0"/>
              <a:t>Участие</a:t>
            </a:r>
            <a:r>
              <a:rPr sz="2000" spc="-15" dirty="0" smtClean="0"/>
              <a:t> </a:t>
            </a:r>
            <a:r>
              <a:rPr sz="2000" spc="-15" dirty="0" err="1" smtClean="0"/>
              <a:t>Коми</a:t>
            </a:r>
            <a:r>
              <a:rPr lang="ru-RU" sz="2000" spc="-15" dirty="0" err="1" smtClean="0"/>
              <a:t>ссии</a:t>
            </a:r>
            <a:r>
              <a:rPr sz="2000" spc="5" dirty="0" smtClean="0"/>
              <a:t> </a:t>
            </a:r>
            <a:r>
              <a:rPr sz="2000" dirty="0" smtClean="0"/>
              <a:t>в</a:t>
            </a:r>
            <a:r>
              <a:rPr lang="ru-RU" sz="2000" dirty="0" smtClean="0"/>
              <a:t> </a:t>
            </a:r>
            <a:r>
              <a:rPr lang="ru-RU" sz="2000" spc="-5" dirty="0" smtClean="0"/>
              <a:t>мероприятиях </a:t>
            </a:r>
            <a:r>
              <a:rPr lang="ru-RU" sz="2000" dirty="0" smtClean="0"/>
              <a:t>в 2022 -</a:t>
            </a:r>
            <a:r>
              <a:rPr lang="ru-RU" sz="2000" spc="-20" dirty="0" smtClean="0"/>
              <a:t> </a:t>
            </a:r>
            <a:r>
              <a:rPr lang="ru-RU" sz="2000" spc="-5" dirty="0"/>
              <a:t>2023</a:t>
            </a:r>
            <a:r>
              <a:rPr lang="ru-RU" sz="2000" spc="-15" dirty="0"/>
              <a:t> </a:t>
            </a:r>
            <a:r>
              <a:rPr lang="ru-RU" sz="2000" spc="-5" dirty="0" smtClean="0"/>
              <a:t>годах 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627627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4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</TotalTime>
  <Words>464</Words>
  <Application>Microsoft Office PowerPoint</Application>
  <PresentationFormat>Широкоэкранный</PresentationFormat>
  <Paragraphs>34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Times New Roman</vt:lpstr>
      <vt:lpstr>Wingdings</vt:lpstr>
      <vt:lpstr>Office Theme</vt:lpstr>
      <vt:lpstr>Деятельность</vt:lpstr>
      <vt:lpstr>Задачи Комиссии</vt:lpstr>
      <vt:lpstr>Мероприятия Комиссии в 2022-2023 годах</vt:lpstr>
      <vt:lpstr>Деятельность комиссии по взаимодействию с действующими и потенциальными членами РСТ</vt:lpstr>
      <vt:lpstr>Участие Комиссии в мероприятиях в 2022 - 2023 годах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 нового устава  Российского Союза Туриндустрии</dc:title>
  <dc:creator>Илья Курский</dc:creator>
  <cp:lastModifiedBy>litarenkonv@gmail.com</cp:lastModifiedBy>
  <cp:revision>11</cp:revision>
  <dcterms:created xsi:type="dcterms:W3CDTF">2023-09-05T14:11:58Z</dcterms:created>
  <dcterms:modified xsi:type="dcterms:W3CDTF">2023-09-07T14:15:07Z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2022-12-16T00:00:00Z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2023-09-05T00:00:00Z</vt:filetime>
  </property>
</Properties>
</file>